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35"/>
  </p:notesMasterIdLst>
  <p:sldIdLst>
    <p:sldId id="470" r:id="rId11"/>
    <p:sldId id="353" r:id="rId12"/>
    <p:sldId id="471" r:id="rId13"/>
    <p:sldId id="352" r:id="rId14"/>
    <p:sldId id="497" r:id="rId15"/>
    <p:sldId id="498" r:id="rId16"/>
    <p:sldId id="491" r:id="rId17"/>
    <p:sldId id="494" r:id="rId18"/>
    <p:sldId id="499" r:id="rId19"/>
    <p:sldId id="500" r:id="rId20"/>
    <p:sldId id="501" r:id="rId21"/>
    <p:sldId id="502" r:id="rId22"/>
    <p:sldId id="492" r:id="rId23"/>
    <p:sldId id="495" r:id="rId24"/>
    <p:sldId id="503" r:id="rId25"/>
    <p:sldId id="504" r:id="rId26"/>
    <p:sldId id="505" r:id="rId27"/>
    <p:sldId id="506" r:id="rId28"/>
    <p:sldId id="493" r:id="rId29"/>
    <p:sldId id="496" r:id="rId30"/>
    <p:sldId id="507" r:id="rId31"/>
    <p:sldId id="508" r:id="rId32"/>
    <p:sldId id="509" r:id="rId33"/>
    <p:sldId id="297" r:id="rId34"/>
  </p:sldIdLst>
  <p:sldSz cx="12190413" cy="6859588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A245"/>
    <a:srgbClr val="DFAC59"/>
    <a:srgbClr val="A38048"/>
    <a:srgbClr val="BA8124"/>
    <a:srgbClr val="9DCE8B"/>
    <a:srgbClr val="3296A8"/>
    <a:srgbClr val="6D8AAB"/>
    <a:srgbClr val="31709C"/>
    <a:srgbClr val="7697B3"/>
    <a:srgbClr val="6FA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5" autoAdjust="0"/>
    <p:restoredTop sz="97778" autoAdjust="0"/>
  </p:normalViewPr>
  <p:slideViewPr>
    <p:cSldViewPr snapToGrid="0" showGuides="1">
      <p:cViewPr>
        <p:scale>
          <a:sx n="69" d="100"/>
          <a:sy n="69" d="100"/>
        </p:scale>
        <p:origin x="566" y="41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gs" Target="tags/tag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990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854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10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209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171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276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247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989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377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659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0444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360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3382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7081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903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582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812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270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73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14/09/2018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&#10;&#10;已生成高可信度的说明">
            <a:extLst>
              <a:ext uri="{FF2B5EF4-FFF2-40B4-BE49-F238E27FC236}">
                <a16:creationId xmlns:a16="http://schemas.microsoft.com/office/drawing/2014/main" xmlns="" id="{4404449A-F4D2-4258-A615-98222FB7A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C94284B-9F7F-46B4-8700-7AD9E0766CE7}"/>
              </a:ext>
            </a:extLst>
          </p:cNvPr>
          <p:cNvGrpSpPr/>
          <p:nvPr/>
        </p:nvGrpSpPr>
        <p:grpSpPr>
          <a:xfrm>
            <a:off x="5369654" y="1809191"/>
            <a:ext cx="5063396" cy="1272458"/>
            <a:chOff x="2899636" y="3079008"/>
            <a:chExt cx="6474286" cy="865420"/>
          </a:xfrm>
        </p:grpSpPr>
        <p:sp>
          <p:nvSpPr>
            <p:cNvPr id="10" name="文本框 283">
              <a:extLst>
                <a:ext uri="{FF2B5EF4-FFF2-40B4-BE49-F238E27FC236}">
                  <a16:creationId xmlns:a16="http://schemas.microsoft.com/office/drawing/2014/main" xmlns="" id="{F1A9F1F3-9936-45E4-8E30-EA12F56B64F8}"/>
                </a:ext>
              </a:extLst>
            </p:cNvPr>
            <p:cNvSpPr txBox="1"/>
            <p:nvPr/>
          </p:nvSpPr>
          <p:spPr>
            <a:xfrm>
              <a:off x="2899636" y="3116672"/>
              <a:ext cx="6474286" cy="7535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b="1" spc="300" dirty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金色的草地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B300D1EF-C954-4210-8ACC-BC990262D11B}"/>
                </a:ext>
              </a:extLst>
            </p:cNvPr>
            <p:cNvGrpSpPr/>
            <p:nvPr/>
          </p:nvGrpSpPr>
          <p:grpSpPr>
            <a:xfrm>
              <a:off x="3238500" y="3079008"/>
              <a:ext cx="5729514" cy="865420"/>
              <a:chOff x="3200400" y="3079008"/>
              <a:chExt cx="5729514" cy="865420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86F85A23-F6B1-481A-AB83-2833348E9D84}"/>
                  </a:ext>
                </a:extLst>
              </p:cNvPr>
              <p:cNvCxnSpPr/>
              <p:nvPr/>
            </p:nvCxnSpPr>
            <p:spPr>
              <a:xfrm>
                <a:off x="3214914" y="3079008"/>
                <a:ext cx="5715000" cy="0"/>
              </a:xfrm>
              <a:prstGeom prst="line">
                <a:avLst/>
              </a:prstGeom>
              <a:ln>
                <a:solidFill>
                  <a:srgbClr val="DBA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F277EFEE-8365-4AF3-8550-5BFB21B0883C}"/>
                  </a:ext>
                </a:extLst>
              </p:cNvPr>
              <p:cNvCxnSpPr/>
              <p:nvPr/>
            </p:nvCxnSpPr>
            <p:spPr>
              <a:xfrm>
                <a:off x="3200400" y="3944428"/>
                <a:ext cx="5715000" cy="0"/>
              </a:xfrm>
              <a:prstGeom prst="line">
                <a:avLst/>
              </a:prstGeom>
              <a:ln>
                <a:solidFill>
                  <a:srgbClr val="DBA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8A25BF4-6BF5-453B-925E-401916DA5992}"/>
              </a:ext>
            </a:extLst>
          </p:cNvPr>
          <p:cNvGrpSpPr/>
          <p:nvPr/>
        </p:nvGrpSpPr>
        <p:grpSpPr>
          <a:xfrm>
            <a:off x="5703403" y="3839767"/>
            <a:ext cx="4230948" cy="369532"/>
            <a:chOff x="2999900" y="5577557"/>
            <a:chExt cx="4403755" cy="246492"/>
          </a:xfrm>
          <a:solidFill>
            <a:srgbClr val="DBA245"/>
          </a:solidFill>
        </p:grpSpPr>
        <p:sp>
          <p:nvSpPr>
            <p:cNvPr id="15" name="_16">
              <a:extLst>
                <a:ext uri="{FF2B5EF4-FFF2-40B4-BE49-F238E27FC236}">
                  <a16:creationId xmlns:a16="http://schemas.microsoft.com/office/drawing/2014/main" xmlns="" id="{54E303EE-2F10-4B1C-A32B-A6482BA8B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9900" y="5577557"/>
              <a:ext cx="1886883" cy="24649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/>
          </p:spPr>
          <p:txBody>
            <a:bodyPr vert="horz" wrap="square" lIns="91422" tIns="45711" rIns="91422" bIns="45711" numCol="1" anchor="ctr" anchorCtr="0" compatLnSpc="1">
              <a:prstTxWarp prst="textNoShape">
                <a:avLst/>
              </a:prstTxWarp>
            </a:bodyPr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r>
                <a:rPr lang="zh-CN" altLang="en-US" sz="1600" b="0" spc="300">
                  <a:latin typeface="黑体" panose="02010609060101010101" pitchFamily="49" charset="-122"/>
                  <a:ea typeface="黑体" panose="02010609060101010101" pitchFamily="49" charset="-122"/>
                </a:rPr>
                <a:t>教师</a:t>
              </a:r>
              <a:r>
                <a:rPr lang="zh-CN" altLang="en-US" sz="1600" b="0" spc="30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：李老师</a:t>
              </a:r>
              <a:r>
                <a:rPr lang="en-US" altLang="zh-CN" sz="1600" b="0" spc="300" smtClean="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zh-CN" sz="1600" b="0" spc="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_16">
              <a:extLst>
                <a:ext uri="{FF2B5EF4-FFF2-40B4-BE49-F238E27FC236}">
                  <a16:creationId xmlns:a16="http://schemas.microsoft.com/office/drawing/2014/main" xmlns="" id="{446ADA69-6103-4E22-9AC7-3A0954C5D0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763" y="5577557"/>
              <a:ext cx="2280892" cy="24649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/>
          </p:spPr>
          <p:txBody>
            <a:bodyPr vert="horz" wrap="square" lIns="91422" tIns="45711" rIns="91422" bIns="45711" numCol="1" anchor="ctr" anchorCtr="0" compatLnSpc="1">
              <a:prstTxWarp prst="textNoShape">
                <a:avLst/>
              </a:prstTxWarp>
            </a:bodyPr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r>
                <a:rPr lang="zh-CN" altLang="en-US" sz="1600" b="0" dirty="0">
                  <a:latin typeface="黑体" panose="02010609060101010101" pitchFamily="49" charset="-122"/>
                  <a:ea typeface="黑体" panose="02010609060101010101" pitchFamily="49" charset="-122"/>
                </a:rPr>
                <a:t>日期：</a:t>
              </a:r>
              <a:r>
                <a:rPr lang="en-US" altLang="zh-CN" sz="1600" b="0" dirty="0">
                  <a:latin typeface="黑体" panose="02010609060101010101" pitchFamily="49" charset="-122"/>
                  <a:ea typeface="黑体" panose="02010609060101010101" pitchFamily="49" charset="-122"/>
                </a:rPr>
                <a:t>2019.08.28</a:t>
              </a:r>
              <a:endParaRPr lang="zh-CN" altLang="zh-CN" sz="1600" b="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08AADFAE-1B74-4E30-BDE6-E4262EAACB5A}"/>
              </a:ext>
            </a:extLst>
          </p:cNvPr>
          <p:cNvSpPr txBox="1"/>
          <p:nvPr/>
        </p:nvSpPr>
        <p:spPr>
          <a:xfrm>
            <a:off x="5346241" y="3135772"/>
            <a:ext cx="5057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spc="60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人</a:t>
            </a:r>
            <a:r>
              <a:rPr lang="zh-CN" altLang="en-US" sz="3200" spc="600" smtClean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教新课标三年级语文</a:t>
            </a:r>
            <a:endParaRPr lang="en-US" sz="3200" spc="600" dirty="0">
              <a:solidFill>
                <a:srgbClr val="DBA245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A8221A3-B463-43D3-A713-3BD328719887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5066146" y="3050569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1"/>
              <a:endCxn id="1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0"/>
              <a:endCxn id="1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8306146" y="30459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1"/>
              <a:endCxn id="15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5376091" y="1970570"/>
            <a:ext cx="14398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diào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5203" y="3197156"/>
            <a:ext cx="1801885" cy="1862048"/>
          </a:xfrm>
          <a:prstGeom prst="rect">
            <a:avLst/>
          </a:prstGeom>
          <a:solidFill>
            <a:srgbClr val="F39C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92073" y="1965902"/>
            <a:ext cx="11881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chá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85202" y="3194877"/>
            <a:ext cx="1801885" cy="1862048"/>
          </a:xfrm>
          <a:prstGeom prst="rect">
            <a:avLst/>
          </a:prstGeom>
          <a:solidFill>
            <a:srgbClr val="F39C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察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1826146" y="30459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3" name="矩形 22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24" name="直接连接符 23"/>
            <p:cNvCxnSpPr>
              <a:stCxn id="23" idx="1"/>
              <a:endCxn id="23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0"/>
              <a:endCxn id="23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2396230" y="1965902"/>
            <a:ext cx="10198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xiē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05202" y="3194877"/>
            <a:ext cx="1801885" cy="1862048"/>
          </a:xfrm>
          <a:prstGeom prst="rect">
            <a:avLst/>
          </a:prstGeom>
          <a:solidFill>
            <a:srgbClr val="F39C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些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68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6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3675496" y="3050569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1"/>
              <a:endCxn id="1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0"/>
              <a:endCxn id="1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6401146" y="30459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1"/>
              <a:endCxn id="15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3854553" y="3197156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拢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44031" y="1965902"/>
            <a:ext cx="18742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zhǎng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80202" y="31948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掌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949846" y="30459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23" name="直接连接符 22"/>
            <p:cNvCxnSpPr>
              <a:stCxn id="22" idx="1"/>
              <a:endCxn id="22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0"/>
              <a:endCxn id="22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1394896" y="1965902"/>
            <a:ext cx="12698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bàn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28902" y="31948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瓣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9126795" y="30459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8" name="矩形 27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29" name="直接连接符 28"/>
            <p:cNvCxnSpPr>
              <a:stCxn id="28" idx="1"/>
              <a:endCxn id="28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28" idx="0"/>
              <a:endCxn id="28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矩形 30"/>
          <p:cNvSpPr/>
          <p:nvPr/>
        </p:nvSpPr>
        <p:spPr>
          <a:xfrm>
            <a:off x="9742566" y="1965902"/>
            <a:ext cx="9284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qù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05851" y="31948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趣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41998" y="1932251"/>
            <a:ext cx="14269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lǒng</a:t>
            </a:r>
            <a:endParaRPr lang="zh-CN" altLang="en-US" sz="5400" b="1" dirty="0">
              <a:solidFill>
                <a:srgbClr val="F39C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9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5" grpId="0"/>
      <p:bldP spid="26" grpId="0"/>
      <p:bldP spid="31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2308784" y="1420313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1"/>
              <a:endCxn id="1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0"/>
              <a:endCxn id="1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2487840" y="1569289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朝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7269596" y="1420313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7" name="直接连接符 16"/>
            <p:cNvCxnSpPr>
              <a:stCxn id="16" idx="1"/>
              <a:endCxn id="16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stCxn id="16" idx="0"/>
              <a:endCxn id="16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7448653" y="1566900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70292" y="3822123"/>
            <a:ext cx="3636980" cy="1396741"/>
            <a:chOff x="1467992" y="4800089"/>
            <a:chExt cx="3636980" cy="1396741"/>
          </a:xfrm>
        </p:grpSpPr>
        <p:sp>
          <p:nvSpPr>
            <p:cNvPr id="21" name="矩形 20"/>
            <p:cNvSpPr/>
            <p:nvPr/>
          </p:nvSpPr>
          <p:spPr>
            <a:xfrm>
              <a:off x="1467992" y="483541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rgbClr val="F39C32"/>
                  </a:solidFill>
                </a:rPr>
                <a:t>（</a:t>
              </a:r>
              <a:r>
                <a:rPr lang="en-US" altLang="zh-CN" sz="3600" b="1" dirty="0" err="1" smtClean="0">
                  <a:solidFill>
                    <a:srgbClr val="F39C32"/>
                  </a:solidFill>
                </a:rPr>
                <a:t>cháo</a:t>
              </a:r>
              <a:r>
                <a:rPr lang="zh-CN" altLang="en-US" sz="3600" b="1" dirty="0" smtClean="0">
                  <a:solidFill>
                    <a:srgbClr val="F39C32"/>
                  </a:solidFill>
                </a:rPr>
                <a:t>）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467992" y="555049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rgbClr val="F39C32"/>
                  </a:solidFill>
                </a:rPr>
                <a:t>（</a:t>
              </a:r>
              <a:r>
                <a:rPr lang="en-US" altLang="zh-CN" sz="3600" b="1" dirty="0" err="1" smtClean="0">
                  <a:solidFill>
                    <a:srgbClr val="F39C32"/>
                  </a:solidFill>
                </a:rPr>
                <a:t>zhāo</a:t>
              </a:r>
              <a:r>
                <a:rPr lang="zh-CN" altLang="en-US" sz="3600" b="1" dirty="0" smtClean="0">
                  <a:solidFill>
                    <a:srgbClr val="F39C32"/>
                  </a:solidFill>
                </a:rPr>
                <a:t>）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3266624" y="5405550"/>
              <a:ext cx="179906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266624" y="6154080"/>
              <a:ext cx="179906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247574" y="480008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F39C32"/>
                  </a:solidFill>
                </a:rPr>
                <a:t>朝向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247574" y="5537123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F39C32"/>
                  </a:solidFill>
                </a:rPr>
                <a:t>朝阳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531105" y="3860786"/>
            <a:ext cx="4199877" cy="1396741"/>
            <a:chOff x="1467992" y="4800089"/>
            <a:chExt cx="4199877" cy="1396741"/>
          </a:xfrm>
        </p:grpSpPr>
        <p:sp>
          <p:nvSpPr>
            <p:cNvPr id="28" name="矩形 27"/>
            <p:cNvSpPr/>
            <p:nvPr/>
          </p:nvSpPr>
          <p:spPr>
            <a:xfrm>
              <a:off x="1467992" y="483541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rgbClr val="F39C32"/>
                  </a:solidFill>
                </a:rPr>
                <a:t>（</a:t>
              </a:r>
              <a:r>
                <a:rPr lang="en-US" altLang="zh-CN" sz="3600" b="1" dirty="0" err="1" smtClean="0">
                  <a:solidFill>
                    <a:srgbClr val="F39C32"/>
                  </a:solidFill>
                </a:rPr>
                <a:t>jiǎ</a:t>
              </a:r>
              <a:r>
                <a:rPr lang="zh-CN" altLang="en-US" sz="3600" b="1" dirty="0" smtClean="0">
                  <a:solidFill>
                    <a:srgbClr val="F39C32"/>
                  </a:solidFill>
                </a:rPr>
                <a:t>）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67992" y="555049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rgbClr val="F39C32"/>
                  </a:solidFill>
                </a:rPr>
                <a:t>（</a:t>
              </a:r>
              <a:r>
                <a:rPr lang="en-US" altLang="zh-CN" sz="3600" b="1" dirty="0" err="1" smtClean="0">
                  <a:solidFill>
                    <a:srgbClr val="F39C32"/>
                  </a:solidFill>
                </a:rPr>
                <a:t>jià</a:t>
              </a:r>
              <a:r>
                <a:rPr lang="zh-CN" altLang="en-US" sz="3600" b="1" dirty="0" smtClean="0">
                  <a:solidFill>
                    <a:srgbClr val="F39C32"/>
                  </a:solidFill>
                </a:rPr>
                <a:t>）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076124" y="5405550"/>
              <a:ext cx="2520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095174" y="6154080"/>
              <a:ext cx="2520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3247574" y="4800089"/>
              <a:ext cx="18573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F39C32"/>
                  </a:solidFill>
                </a:rPr>
                <a:t>真假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878755" y="5517510"/>
              <a:ext cx="278911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F39C32"/>
                  </a:solidFill>
                </a:rPr>
                <a:t>假期、寒假</a:t>
              </a:r>
              <a:endParaRPr lang="zh-CN" altLang="en-US" sz="3600" dirty="0">
                <a:solidFill>
                  <a:srgbClr val="F39C32"/>
                </a:solidFill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426586" y="5829300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smtClean="0">
                <a:solidFill>
                  <a:srgbClr val="F39C32"/>
                </a:solidFill>
              </a:rPr>
              <a:t>多音字</a:t>
            </a:r>
            <a:endParaRPr lang="zh-CN" altLang="en-US" sz="3000">
              <a:solidFill>
                <a:srgbClr val="F39C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21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:a16="http://schemas.microsoft.com/office/drawing/2014/main" xmlns="" id="{392E29EE-0786-446D-9F98-FF5173841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148B7B-C08A-46C0-BA0F-959E32CBB4DC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hape 18">
            <a:extLst>
              <a:ext uri="{FF2B5EF4-FFF2-40B4-BE49-F238E27FC236}">
                <a16:creationId xmlns:a16="http://schemas.microsoft.com/office/drawing/2014/main" xmlns="" id="{5FB28068-A8C2-4060-94E2-4EDAA2842738}"/>
              </a:ext>
            </a:extLst>
          </p:cNvPr>
          <p:cNvSpPr/>
          <p:nvPr/>
        </p:nvSpPr>
        <p:spPr>
          <a:xfrm>
            <a:off x="6034184" y="1933097"/>
            <a:ext cx="3625582" cy="902388"/>
          </a:xfrm>
          <a:prstGeom prst="roundRect">
            <a:avLst>
              <a:gd name="adj" fmla="val 0"/>
            </a:avLst>
          </a:prstGeom>
          <a:solidFill>
            <a:srgbClr val="DBA245"/>
          </a:solidFill>
          <a:ln w="12700" cap="flat">
            <a:noFill/>
            <a:prstDash val="solid"/>
            <a:miter lim="400000"/>
          </a:ln>
          <a:effectLst/>
        </p:spPr>
        <p:txBody>
          <a:bodyPr vert="horz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6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第三部</a:t>
            </a:r>
            <a:r>
              <a:rPr kumimoji="0" lang="zh-CN" altLang="en-US" sz="4000" b="1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endParaRPr kumimoji="0" sz="4000" b="1" i="0" u="none" strike="noStrike" kern="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B2577B-5D32-4D92-B20D-64FDD8D13679}"/>
              </a:ext>
            </a:extLst>
          </p:cNvPr>
          <p:cNvGrpSpPr/>
          <p:nvPr/>
        </p:nvGrpSpPr>
        <p:grpSpPr>
          <a:xfrm>
            <a:off x="6069818" y="2911685"/>
            <a:ext cx="3569097" cy="940344"/>
            <a:chOff x="1166193" y="3233637"/>
            <a:chExt cx="3569097" cy="94034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85A45A2A-1481-47B9-A0B8-380C7E6630E2}"/>
                </a:ext>
              </a:extLst>
            </p:cNvPr>
            <p:cNvSpPr txBox="1"/>
            <p:nvPr/>
          </p:nvSpPr>
          <p:spPr>
            <a:xfrm>
              <a:off x="1642373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课文鉴赏</a:t>
              </a:r>
              <a:endParaRPr lang="zh-CN" altLang="en-US" sz="4800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3079F9C-733B-4C1D-972E-18C655342480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DBA24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59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710400" y="2067099"/>
            <a:ext cx="720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840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39C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蒲公英成熟的时候，这是我和我的兄弟最开心的日子。常常是这样，我们随便到什么地方去狩猎</a:t>
            </a:r>
            <a:r>
              <a:rPr lang="en-US" altLang="zh-CN" sz="2800" dirty="0" smtClean="0">
                <a:solidFill>
                  <a:srgbClr val="F39C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solidFill>
                  <a:srgbClr val="F39C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他在前面，我跟在他后面。</a:t>
            </a:r>
          </a:p>
        </p:txBody>
      </p:sp>
    </p:spTree>
    <p:extLst>
      <p:ext uri="{BB962C8B-B14F-4D97-AF65-F5344CB8AC3E}">
        <p14:creationId xmlns:p14="http://schemas.microsoft.com/office/powerpoint/2010/main" val="260738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496000" y="1635467"/>
            <a:ext cx="720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“谢廖沙！”我一本正经地喊他，等他回过头来，我便把蒲公英的绒毛吹到他脸上。于是他也开始窥伺我，假装打呵欠似的也把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蒲</a:t>
            </a: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的绒毛朝我脸上吹。我们总是为了寻开心，揪掉这些不引人注意的小花。但是有一次，我有了一个新发现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129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730728" y="1456147"/>
            <a:ext cx="7200000" cy="4540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84000">
              <a:lnSpc>
                <a:spcPct val="150000"/>
              </a:lnSpc>
            </a:pPr>
            <a:r>
              <a:rPr lang="zh-CN" altLang="en-US" sz="2800" dirty="0">
                <a:solidFill>
                  <a:srgbClr val="F39C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住在乡下，窗前就是一片草地。许许多多的蒲公英正在开放，这片草地就变成金黄色的了。有一天，我起得很早去钓鱼，发现草地并不是金色的，而是绿色的。快到中午的时候，我返回家来，整个草地又都变成了金色。我开始注意观察，傍晚时草地又变绿了。</a:t>
            </a:r>
          </a:p>
        </p:txBody>
      </p:sp>
    </p:spTree>
    <p:extLst>
      <p:ext uri="{BB962C8B-B14F-4D97-AF65-F5344CB8AC3E}">
        <p14:creationId xmlns:p14="http://schemas.microsoft.com/office/powerpoint/2010/main" val="43253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496000" y="1621247"/>
            <a:ext cx="7200000" cy="3894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便来到草地，找到一朵蒲公英。原来它的花瓣都合拢了。就像我们的手，手掌花朵张开时它是黄颜色的，要是攥成拳头，黄色就包住了。清晨，太阳升上来，我看到蒲公英张开了自己的手掌，因此，草地也就变成金色的了。</a:t>
            </a:r>
          </a:p>
        </p:txBody>
      </p:sp>
    </p:spTree>
    <p:extLst>
      <p:ext uri="{BB962C8B-B14F-4D97-AF65-F5344CB8AC3E}">
        <p14:creationId xmlns:p14="http://schemas.microsoft.com/office/powerpoint/2010/main" val="26136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495206" y="2236328"/>
            <a:ext cx="7200000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84000">
              <a:lnSpc>
                <a:spcPct val="150000"/>
              </a:lnSpc>
            </a:pPr>
            <a:r>
              <a:rPr lang="zh-CN" altLang="en-US" sz="2800" dirty="0">
                <a:solidFill>
                  <a:srgbClr val="F39C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从那时起，蒲公英成了我们最喜爱的花的一种。因为它和我们孩子们一起睡觉，也和我们一起起床。</a:t>
            </a:r>
            <a:endParaRPr lang="en-US" altLang="zh-CN" sz="2800" dirty="0">
              <a:solidFill>
                <a:srgbClr val="F39C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6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:a16="http://schemas.microsoft.com/office/drawing/2014/main" xmlns="" id="{392E29EE-0786-446D-9F98-FF5173841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148B7B-C08A-46C0-BA0F-959E32CBB4DC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hape 18">
            <a:extLst>
              <a:ext uri="{FF2B5EF4-FFF2-40B4-BE49-F238E27FC236}">
                <a16:creationId xmlns:a16="http://schemas.microsoft.com/office/drawing/2014/main" xmlns="" id="{5FB28068-A8C2-4060-94E2-4EDAA2842738}"/>
              </a:ext>
            </a:extLst>
          </p:cNvPr>
          <p:cNvSpPr/>
          <p:nvPr/>
        </p:nvSpPr>
        <p:spPr>
          <a:xfrm>
            <a:off x="6034184" y="1933097"/>
            <a:ext cx="3625582" cy="902388"/>
          </a:xfrm>
          <a:prstGeom prst="roundRect">
            <a:avLst>
              <a:gd name="adj" fmla="val 0"/>
            </a:avLst>
          </a:prstGeom>
          <a:solidFill>
            <a:srgbClr val="DBA245"/>
          </a:solidFill>
          <a:ln w="12700" cap="flat">
            <a:noFill/>
            <a:prstDash val="solid"/>
            <a:miter lim="400000"/>
          </a:ln>
          <a:effectLst/>
        </p:spPr>
        <p:txBody>
          <a:bodyPr vert="horz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6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第四部</a:t>
            </a:r>
            <a:r>
              <a:rPr kumimoji="0" lang="zh-CN" altLang="en-US" sz="4000" b="1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endParaRPr kumimoji="0" sz="4000" b="1" i="0" u="none" strike="noStrike" kern="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B2577B-5D32-4D92-B20D-64FDD8D13679}"/>
              </a:ext>
            </a:extLst>
          </p:cNvPr>
          <p:cNvGrpSpPr/>
          <p:nvPr/>
        </p:nvGrpSpPr>
        <p:grpSpPr>
          <a:xfrm>
            <a:off x="6069818" y="2911685"/>
            <a:ext cx="3569097" cy="940344"/>
            <a:chOff x="1166193" y="3233637"/>
            <a:chExt cx="3569097" cy="94034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85A45A2A-1481-47B9-A0B8-380C7E6630E2}"/>
                </a:ext>
              </a:extLst>
            </p:cNvPr>
            <p:cNvSpPr txBox="1"/>
            <p:nvPr/>
          </p:nvSpPr>
          <p:spPr>
            <a:xfrm>
              <a:off x="1642373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词文解析</a:t>
              </a:r>
              <a:endParaRPr lang="zh-CN" altLang="en-US" sz="4800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3079F9C-733B-4C1D-972E-18C655342480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DBA24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76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&#10;&#10;已生成高可信度的说明">
            <a:extLst>
              <a:ext uri="{FF2B5EF4-FFF2-40B4-BE49-F238E27FC236}">
                <a16:creationId xmlns:a16="http://schemas.microsoft.com/office/drawing/2014/main" xmlns="" id="{509242BF-C93F-4E5E-A5CE-1300810BE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E43D5ACC-8610-420D-8074-29ADD5C030D6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Shape 18">
            <a:extLst>
              <a:ext uri="{FF2B5EF4-FFF2-40B4-BE49-F238E27FC236}">
                <a16:creationId xmlns:a16="http://schemas.microsoft.com/office/drawing/2014/main" xmlns="" id="{B8F0DB5A-0C91-4C14-AED1-FC673EDC6829}"/>
              </a:ext>
            </a:extLst>
          </p:cNvPr>
          <p:cNvSpPr/>
          <p:nvPr/>
        </p:nvSpPr>
        <p:spPr>
          <a:xfrm rot="16200000">
            <a:off x="4980486" y="2447447"/>
            <a:ext cx="2646878" cy="902388"/>
          </a:xfrm>
          <a:prstGeom prst="roundRect">
            <a:avLst>
              <a:gd name="adj" fmla="val 0"/>
            </a:avLst>
          </a:prstGeom>
          <a:solidFill>
            <a:srgbClr val="DBA245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391ACAC7-6554-4F9E-9D3A-FDAEF2BB06F9}"/>
              </a:ext>
            </a:extLst>
          </p:cNvPr>
          <p:cNvGrpSpPr/>
          <p:nvPr/>
        </p:nvGrpSpPr>
        <p:grpSpPr>
          <a:xfrm>
            <a:off x="7191680" y="1541638"/>
            <a:ext cx="3351506" cy="3354386"/>
            <a:chOff x="3548970" y="2241096"/>
            <a:chExt cx="2387025" cy="2438400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9B1F9054-423B-4CA1-8C30-8AA64295621B}"/>
                </a:ext>
              </a:extLst>
            </p:cNvPr>
            <p:cNvSpPr/>
            <p:nvPr/>
          </p:nvSpPr>
          <p:spPr>
            <a:xfrm>
              <a:off x="3548970" y="2241096"/>
              <a:ext cx="465137" cy="463550"/>
            </a:xfrm>
            <a:prstGeom prst="ellipse">
              <a:avLst/>
            </a:prstGeom>
            <a:solidFill>
              <a:srgbClr val="DBA24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3C9EBD84-0D83-468D-9952-89603C84DE8A}"/>
                </a:ext>
              </a:extLst>
            </p:cNvPr>
            <p:cNvSpPr/>
            <p:nvPr/>
          </p:nvSpPr>
          <p:spPr>
            <a:xfrm>
              <a:off x="3548970" y="2898321"/>
              <a:ext cx="465137" cy="465138"/>
            </a:xfrm>
            <a:prstGeom prst="ellipse">
              <a:avLst/>
            </a:prstGeom>
            <a:solidFill>
              <a:srgbClr val="DBA24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2C508E20-3787-4801-A4CA-C90C80B59CE0}"/>
                </a:ext>
              </a:extLst>
            </p:cNvPr>
            <p:cNvSpPr/>
            <p:nvPr/>
          </p:nvSpPr>
          <p:spPr>
            <a:xfrm>
              <a:off x="3548970" y="3557134"/>
              <a:ext cx="465137" cy="463550"/>
            </a:xfrm>
            <a:prstGeom prst="ellipse">
              <a:avLst/>
            </a:prstGeom>
            <a:solidFill>
              <a:srgbClr val="DBA24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B3724104-F4B4-4C99-AF3D-58B36F1A3DA6}"/>
                </a:ext>
              </a:extLst>
            </p:cNvPr>
            <p:cNvSpPr/>
            <p:nvPr/>
          </p:nvSpPr>
          <p:spPr>
            <a:xfrm>
              <a:off x="3548970" y="4214359"/>
              <a:ext cx="465137" cy="465137"/>
            </a:xfrm>
            <a:prstGeom prst="ellipse">
              <a:avLst/>
            </a:prstGeom>
            <a:solidFill>
              <a:srgbClr val="DBA24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50D809D-4977-46E9-B206-3D3263EA20A7}"/>
                </a:ext>
              </a:extLst>
            </p:cNvPr>
            <p:cNvSpPr/>
            <p:nvPr/>
          </p:nvSpPr>
          <p:spPr>
            <a:xfrm>
              <a:off x="4092006" y="226247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1100" spc="300" noProof="1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F3667011-DB21-4FE5-9C13-DE415FF60A26}"/>
                </a:ext>
              </a:extLst>
            </p:cNvPr>
            <p:cNvSpPr/>
            <p:nvPr/>
          </p:nvSpPr>
          <p:spPr>
            <a:xfrm>
              <a:off x="4092006" y="2907842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1100" spc="300" noProof="1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2B7C60FC-90B0-46C2-A74A-D397E05C0199}"/>
                </a:ext>
              </a:extLst>
            </p:cNvPr>
            <p:cNvSpPr/>
            <p:nvPr/>
          </p:nvSpPr>
          <p:spPr>
            <a:xfrm>
              <a:off x="4092006" y="3576631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课文鉴赏</a:t>
              </a:r>
              <a:endParaRPr lang="zh-CN" altLang="en-US" sz="1100" spc="300" noProof="1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7621D069-2727-4A99-BCB2-B93CA826EDA7}"/>
                </a:ext>
              </a:extLst>
            </p:cNvPr>
            <p:cNvSpPr/>
            <p:nvPr/>
          </p:nvSpPr>
          <p:spPr>
            <a:xfrm>
              <a:off x="4092006" y="423695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词文解析</a:t>
              </a:r>
              <a:endParaRPr lang="zh-CN" altLang="en-US" sz="1100" spc="300" noProof="1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词文解析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31975" y="1405364"/>
            <a:ext cx="133936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盛开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36878" y="1492375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76238" y="1506144"/>
            <a:ext cx="2051941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一本正经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1975" y="2324523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使劲</a:t>
            </a:r>
            <a:endParaRPr lang="zh-CN" altLang="en-US" sz="32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1975" y="3324134"/>
            <a:ext cx="133936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1975" y="4370432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花瓣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36878" y="2368029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绒毛</a:t>
            </a:r>
            <a:endParaRPr lang="zh-CN" altLang="en-US" sz="32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76238" y="2338293"/>
            <a:ext cx="133936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假装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258499" y="2338293"/>
            <a:ext cx="133936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朝向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36878" y="3411145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钓鱼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76238" y="3381409"/>
            <a:ext cx="133936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258499" y="3424914"/>
            <a:ext cx="200624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引人注目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36878" y="4413938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合拢</a:t>
            </a:r>
            <a:endParaRPr lang="zh-CN" altLang="en-US" sz="32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76238" y="4427707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手掌</a:t>
            </a:r>
            <a:endParaRPr lang="zh-CN" altLang="en-US" sz="32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8499" y="4427707"/>
            <a:ext cx="1339360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有趣</a:t>
            </a:r>
            <a:endParaRPr lang="zh-CN" altLang="en-US" sz="32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96000" y="1405364"/>
            <a:ext cx="5892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蒲公英的花就像（），可以（） 、（） 。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早晨，花朵（），草地就是（） ； 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中午，花朵（），它是（），草地也是（）； 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傍晚，花朵又（），草地就（）。</a:t>
            </a:r>
          </a:p>
        </p:txBody>
      </p:sp>
    </p:spTree>
    <p:extLst>
      <p:ext uri="{BB962C8B-B14F-4D97-AF65-F5344CB8AC3E}">
        <p14:creationId xmlns:p14="http://schemas.microsoft.com/office/powerpoint/2010/main" val="122891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词文解析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52036" y="1080964"/>
            <a:ext cx="6171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读懂课文内容，感受大自然带来的乐趣。</a:t>
            </a:r>
            <a:endParaRPr lang="en-US" altLang="zh-CN" sz="2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体会句子表达的情意。</a:t>
            </a:r>
            <a:endParaRPr lang="en-US" altLang="zh-CN" sz="2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5008" y="2246292"/>
            <a:ext cx="1065232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“谢廖沙！”我一本正经地喊他，等他回过头来，我便把蒲公英的绒毛使劲吹到他脸上。于是他也开始窥伺我，假装打呵欠似的也把蒲的绒毛朝我脸上吹。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9408" y="3430588"/>
            <a:ext cx="809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一本正经：</a:t>
            </a: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形容很规矩、很庄重的样子。</a:t>
            </a:r>
            <a:endParaRPr lang="en-US" altLang="zh-CN" sz="2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使劲：</a:t>
            </a: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用力、把力用在某件事情上。</a:t>
            </a:r>
            <a:endParaRPr lang="en-US" altLang="zh-CN" sz="2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假装：</a:t>
            </a:r>
            <a:r>
              <a:rPr lang="zh-CN" altLang="en-US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故意装出某种动作或姿态，以掩盖真相。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095206" y="3357246"/>
            <a:ext cx="8573681" cy="3158636"/>
            <a:chOff x="6523353" y="3406776"/>
            <a:chExt cx="8573681" cy="3158636"/>
          </a:xfrm>
        </p:grpSpPr>
        <p:sp>
          <p:nvSpPr>
            <p:cNvPr id="14" name="文本框 13"/>
            <p:cNvSpPr txBox="1"/>
            <p:nvPr/>
          </p:nvSpPr>
          <p:spPr>
            <a:xfrm>
              <a:off x="6998842" y="3406776"/>
              <a:ext cx="8098192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一本正经：</a:t>
              </a: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形容很规矩、很庄重的样子。</a:t>
              </a:r>
              <a:endParaRPr lang="en-US" altLang="zh-CN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881458" y="4279072"/>
              <a:ext cx="80981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）近义词：道貌岸然、不苟言笑</a:t>
              </a:r>
              <a:endParaRPr lang="en-US" altLang="zh-CN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）反义词：油嘴滑舌、嬉皮笑脸</a:t>
              </a:r>
              <a:endParaRPr lang="en-US" altLang="zh-CN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523353" y="5088084"/>
              <a:ext cx="527676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</a:t>
              </a:r>
              <a:endParaRPr lang="en-US" altLang="zh-CN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DBA2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班长一本正经地告诉我，我的语文成绩在年纪得了第一。</a:t>
              </a:r>
              <a:endParaRPr lang="en-US" altLang="zh-CN" sz="2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113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词文解析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800912" y="1443821"/>
            <a:ext cx="9161908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引人注目：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引起人的注意，把人的视线集中在一点上。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39864" y="2443431"/>
            <a:ext cx="80981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）近义词：备受关注、惹人注目、备受瞩目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）反义词：置之不理、听而不闻、默默无闻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00912" y="4036067"/>
            <a:ext cx="9542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广场上飘动的彩色气球，特别引人注目。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802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词文解析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20705" y="1342025"/>
            <a:ext cx="9970017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840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我们住在乡下，窗前就是一片草地。许许多多的蒲公英正在开放，这片草地就变成金黄色的了。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238429" y="2742805"/>
            <a:ext cx="809206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</a:t>
            </a:r>
            <a:endParaRPr lang="en-US" altLang="zh-CN" sz="28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草地</a:t>
            </a: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的颜色是怎样变化的呀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800" dirty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填写空白，说说</a:t>
            </a: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草地的颜色是怎样变化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的？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我发现早晨草地是</a:t>
            </a:r>
            <a:r>
              <a:rPr lang="en-US" altLang="zh-CN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，中午是</a:t>
            </a:r>
            <a:r>
              <a:rPr lang="en-US" altLang="zh-CN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，到了傍晚的时候，又变成了</a:t>
            </a:r>
            <a:r>
              <a:rPr lang="en-US" altLang="zh-CN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24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:a16="http://schemas.microsoft.com/office/drawing/2014/main" xmlns="" id="{8FF0B5BA-6E06-43C5-BA2B-64A78BD4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A24CDF0-24A2-4EF7-842A-96553B0C021E}"/>
              </a:ext>
            </a:extLst>
          </p:cNvPr>
          <p:cNvGrpSpPr/>
          <p:nvPr/>
        </p:nvGrpSpPr>
        <p:grpSpPr>
          <a:xfrm>
            <a:off x="5369654" y="1809191"/>
            <a:ext cx="5063396" cy="1272458"/>
            <a:chOff x="2899636" y="3079008"/>
            <a:chExt cx="6474286" cy="865420"/>
          </a:xfrm>
        </p:grpSpPr>
        <p:sp>
          <p:nvSpPr>
            <p:cNvPr id="14" name="文本框 283">
              <a:extLst>
                <a:ext uri="{FF2B5EF4-FFF2-40B4-BE49-F238E27FC236}">
                  <a16:creationId xmlns:a16="http://schemas.microsoft.com/office/drawing/2014/main" xmlns="" id="{F296D573-A886-4313-8B7D-F317C0FD7EC3}"/>
                </a:ext>
              </a:extLst>
            </p:cNvPr>
            <p:cNvSpPr txBox="1"/>
            <p:nvPr/>
          </p:nvSpPr>
          <p:spPr>
            <a:xfrm>
              <a:off x="2899636" y="3116672"/>
              <a:ext cx="6474286" cy="7535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b="1" spc="300" dirty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同学们下课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1C6CDDB-6FB2-46F3-9E3C-E9C59294E831}"/>
                </a:ext>
              </a:extLst>
            </p:cNvPr>
            <p:cNvGrpSpPr/>
            <p:nvPr/>
          </p:nvGrpSpPr>
          <p:grpSpPr>
            <a:xfrm>
              <a:off x="3238500" y="3079008"/>
              <a:ext cx="5729514" cy="865420"/>
              <a:chOff x="3200400" y="3079008"/>
              <a:chExt cx="5729514" cy="865420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5F027DAF-F34E-48DA-81F3-86C7A90FD302}"/>
                  </a:ext>
                </a:extLst>
              </p:cNvPr>
              <p:cNvCxnSpPr/>
              <p:nvPr/>
            </p:nvCxnSpPr>
            <p:spPr>
              <a:xfrm>
                <a:off x="3214914" y="3079008"/>
                <a:ext cx="5715000" cy="0"/>
              </a:xfrm>
              <a:prstGeom prst="line">
                <a:avLst/>
              </a:prstGeom>
              <a:ln>
                <a:solidFill>
                  <a:srgbClr val="DBA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AD5F3BBF-65B6-4E23-9189-E2CB0A6B0196}"/>
                  </a:ext>
                </a:extLst>
              </p:cNvPr>
              <p:cNvCxnSpPr/>
              <p:nvPr/>
            </p:nvCxnSpPr>
            <p:spPr>
              <a:xfrm>
                <a:off x="3200400" y="3944428"/>
                <a:ext cx="5715000" cy="0"/>
              </a:xfrm>
              <a:prstGeom prst="line">
                <a:avLst/>
              </a:prstGeom>
              <a:ln>
                <a:solidFill>
                  <a:srgbClr val="DBA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FC30D60-8620-42EF-AFF3-B19AED348BAB}"/>
              </a:ext>
            </a:extLst>
          </p:cNvPr>
          <p:cNvGrpSpPr/>
          <p:nvPr/>
        </p:nvGrpSpPr>
        <p:grpSpPr>
          <a:xfrm>
            <a:off x="5703403" y="3839767"/>
            <a:ext cx="4230948" cy="369532"/>
            <a:chOff x="2999900" y="5577557"/>
            <a:chExt cx="4403755" cy="246492"/>
          </a:xfrm>
          <a:solidFill>
            <a:srgbClr val="DBA245"/>
          </a:solidFill>
        </p:grpSpPr>
        <p:sp>
          <p:nvSpPr>
            <p:cNvPr id="19" name="_16">
              <a:extLst>
                <a:ext uri="{FF2B5EF4-FFF2-40B4-BE49-F238E27FC236}">
                  <a16:creationId xmlns:a16="http://schemas.microsoft.com/office/drawing/2014/main" xmlns="" id="{82EA804A-358E-4BCC-B227-99025DB147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9900" y="5577557"/>
              <a:ext cx="1886883" cy="24649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/>
          </p:spPr>
          <p:txBody>
            <a:bodyPr vert="horz" wrap="square" lIns="91422" tIns="45711" rIns="91422" bIns="45711" numCol="1" anchor="ctr" anchorCtr="0" compatLnSpc="1">
              <a:prstTxWarp prst="textNoShape">
                <a:avLst/>
              </a:prstTxWarp>
            </a:bodyPr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r>
                <a:rPr lang="zh-CN" altLang="en-US" sz="1600" b="0" spc="300">
                  <a:latin typeface="黑体" panose="02010609060101010101" pitchFamily="49" charset="-122"/>
                  <a:ea typeface="黑体" panose="02010609060101010101" pitchFamily="49" charset="-122"/>
                </a:rPr>
                <a:t>教师</a:t>
              </a:r>
              <a:r>
                <a:rPr lang="zh-CN" altLang="en-US" sz="1600" b="0" spc="30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：李老师</a:t>
              </a:r>
              <a:r>
                <a:rPr lang="en-US" altLang="zh-CN" sz="1600" b="0" spc="300" smtClean="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zh-CN" sz="1600" b="0" spc="3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_16">
              <a:extLst>
                <a:ext uri="{FF2B5EF4-FFF2-40B4-BE49-F238E27FC236}">
                  <a16:creationId xmlns:a16="http://schemas.microsoft.com/office/drawing/2014/main" xmlns="" id="{6179DC16-887A-432D-884D-9D0A787E95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763" y="5577557"/>
              <a:ext cx="2280892" cy="24649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/>
          </p:spPr>
          <p:txBody>
            <a:bodyPr vert="horz" wrap="square" lIns="91422" tIns="45711" rIns="91422" bIns="45711" numCol="1" anchor="ctr" anchorCtr="0" compatLnSpc="1">
              <a:prstTxWarp prst="textNoShape">
                <a:avLst/>
              </a:prstTxWarp>
            </a:bodyPr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r>
                <a:rPr lang="zh-CN" altLang="en-US" sz="1600" b="0" dirty="0">
                  <a:latin typeface="黑体" panose="02010609060101010101" pitchFamily="49" charset="-122"/>
                  <a:ea typeface="黑体" panose="02010609060101010101" pitchFamily="49" charset="-122"/>
                </a:rPr>
                <a:t>日期：</a:t>
              </a:r>
              <a:r>
                <a:rPr lang="en-US" altLang="zh-CN" sz="1600" b="0" dirty="0">
                  <a:latin typeface="黑体" panose="02010609060101010101" pitchFamily="49" charset="-122"/>
                  <a:ea typeface="黑体" panose="02010609060101010101" pitchFamily="49" charset="-122"/>
                </a:rPr>
                <a:t>2019.08.28</a:t>
              </a:r>
              <a:endParaRPr lang="zh-CN" altLang="zh-CN" sz="1600" b="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BAD993B-3C6C-4027-AA58-F8BB8D787647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:a16="http://schemas.microsoft.com/office/drawing/2014/main" xmlns="" id="{392E29EE-0786-446D-9F98-FF5173841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148B7B-C08A-46C0-BA0F-959E32CBB4DC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hape 18">
            <a:extLst>
              <a:ext uri="{FF2B5EF4-FFF2-40B4-BE49-F238E27FC236}">
                <a16:creationId xmlns:a16="http://schemas.microsoft.com/office/drawing/2014/main" xmlns="" id="{5FB28068-A8C2-4060-94E2-4EDAA2842738}"/>
              </a:ext>
            </a:extLst>
          </p:cNvPr>
          <p:cNvSpPr/>
          <p:nvPr/>
        </p:nvSpPr>
        <p:spPr>
          <a:xfrm>
            <a:off x="6034184" y="1933097"/>
            <a:ext cx="3625582" cy="902388"/>
          </a:xfrm>
          <a:prstGeom prst="roundRect">
            <a:avLst>
              <a:gd name="adj" fmla="val 0"/>
            </a:avLst>
          </a:prstGeom>
          <a:solidFill>
            <a:srgbClr val="DBA245"/>
          </a:solidFill>
          <a:ln w="12700" cap="flat">
            <a:noFill/>
            <a:prstDash val="solid"/>
            <a:miter lim="400000"/>
          </a:ln>
          <a:effectLst/>
        </p:spPr>
        <p:txBody>
          <a:bodyPr vert="horz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第一部分</a:t>
            </a:r>
            <a:endParaRPr kumimoji="0" sz="4000" b="1" i="0" u="none" strike="noStrike" kern="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B2577B-5D32-4D92-B20D-64FDD8D13679}"/>
              </a:ext>
            </a:extLst>
          </p:cNvPr>
          <p:cNvGrpSpPr/>
          <p:nvPr/>
        </p:nvGrpSpPr>
        <p:grpSpPr>
          <a:xfrm>
            <a:off x="6069818" y="2911685"/>
            <a:ext cx="3569097" cy="940344"/>
            <a:chOff x="1166193" y="3233637"/>
            <a:chExt cx="3569097" cy="94034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85A45A2A-1481-47B9-A0B8-380C7E6630E2}"/>
                </a:ext>
              </a:extLst>
            </p:cNvPr>
            <p:cNvSpPr txBox="1"/>
            <p:nvPr/>
          </p:nvSpPr>
          <p:spPr>
            <a:xfrm>
              <a:off x="1642373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课前导读</a:t>
              </a:r>
              <a:endParaRPr lang="zh-CN" altLang="en-US" sz="4800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3079F9C-733B-4C1D-972E-18C655342480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DBA24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558569" y="1393789"/>
            <a:ext cx="3074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en-US" altLang="zh-CN" sz="40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3921" y="2369468"/>
            <a:ext cx="74565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正确流利地朗读课文</a:t>
            </a:r>
            <a:endParaRPr lang="en-US" altLang="zh-CN" sz="4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会认</a:t>
            </a:r>
            <a:r>
              <a:rPr lang="en-US" altLang="zh-CN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个生字，会写</a:t>
            </a:r>
            <a:r>
              <a:rPr lang="en-US" altLang="zh-CN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40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个生字。</a:t>
            </a:r>
            <a:endParaRPr lang="en-US" altLang="zh-CN" sz="40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165006" y="4909178"/>
            <a:ext cx="7363214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3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阅读课文思考课文主要写了哪两件事情呢？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6168" y="2121704"/>
            <a:ext cx="7363214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大家喜欢郊游吗？今天老师就带你们去郊游！那在你的心目中，草地是什么样子呢？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17253" y="3515441"/>
            <a:ext cx="7363214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大家见过金色的草地吗？今天就带大家去看看那金色的草地到底是什么样子呢？</a:t>
            </a:r>
            <a:endParaRPr lang="en-US" altLang="zh-CN" sz="2800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57775" y="1080964"/>
            <a:ext cx="3074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思考问题</a:t>
            </a:r>
            <a:endParaRPr lang="en-US" altLang="zh-CN" sz="4000" b="1" dirty="0" smtClean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61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558569" y="1080964"/>
            <a:ext cx="3074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蒲公英介绍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97334" y="1935461"/>
            <a:ext cx="720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多年生草本植物。根圆锥状，表面棕褐色，皱缩，叶边缘有时具波状齿或羽状深裂，基部渐狭成叶柄，叶柄及主脉常带红紫色，花葶上部紫红色，密被蛛丝状白色长柔毛</a:t>
            </a:r>
            <a:r>
              <a:rPr lang="zh-CN" altLang="en-US" sz="2800" dirty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；头状花序，总苞钟状，瘦果暗褐色，长冠毛白色</a:t>
            </a:r>
            <a:r>
              <a:rPr lang="zh-CN" altLang="en-US" sz="2800" dirty="0" smtClean="0">
                <a:solidFill>
                  <a:srgbClr val="DBA2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dirty="0">
              <a:solidFill>
                <a:srgbClr val="DBA2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384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:a16="http://schemas.microsoft.com/office/drawing/2014/main" xmlns="" id="{392E29EE-0786-446D-9F98-FF5173841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ln>
            <a:noFill/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148B7B-C08A-46C0-BA0F-959E32CBB4DC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DBA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hape 18">
            <a:extLst>
              <a:ext uri="{FF2B5EF4-FFF2-40B4-BE49-F238E27FC236}">
                <a16:creationId xmlns:a16="http://schemas.microsoft.com/office/drawing/2014/main" xmlns="" id="{5FB28068-A8C2-4060-94E2-4EDAA2842738}"/>
              </a:ext>
            </a:extLst>
          </p:cNvPr>
          <p:cNvSpPr/>
          <p:nvPr/>
        </p:nvSpPr>
        <p:spPr>
          <a:xfrm>
            <a:off x="6034184" y="1933097"/>
            <a:ext cx="3625582" cy="902388"/>
          </a:xfrm>
          <a:prstGeom prst="roundRect">
            <a:avLst>
              <a:gd name="adj" fmla="val 0"/>
            </a:avLst>
          </a:prstGeom>
          <a:solidFill>
            <a:srgbClr val="DBA245"/>
          </a:solidFill>
          <a:ln w="12700" cap="flat">
            <a:noFill/>
            <a:prstDash val="solid"/>
            <a:miter lim="400000"/>
          </a:ln>
          <a:effectLst/>
        </p:spPr>
        <p:txBody>
          <a:bodyPr vert="horz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6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第二部</a:t>
            </a:r>
            <a:r>
              <a:rPr kumimoji="0" lang="zh-CN" altLang="en-US" sz="4000" b="1" i="0" u="none" strike="noStrike" kern="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endParaRPr kumimoji="0" sz="4000" b="1" i="0" u="none" strike="noStrike" kern="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B2577B-5D32-4D92-B20D-64FDD8D13679}"/>
              </a:ext>
            </a:extLst>
          </p:cNvPr>
          <p:cNvGrpSpPr/>
          <p:nvPr/>
        </p:nvGrpSpPr>
        <p:grpSpPr>
          <a:xfrm>
            <a:off x="6069818" y="2911685"/>
            <a:ext cx="3569097" cy="940344"/>
            <a:chOff x="1166193" y="3233637"/>
            <a:chExt cx="3569097" cy="940344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85A45A2A-1481-47B9-A0B8-380C7E6630E2}"/>
                </a:ext>
              </a:extLst>
            </p:cNvPr>
            <p:cNvSpPr txBox="1"/>
            <p:nvPr/>
          </p:nvSpPr>
          <p:spPr>
            <a:xfrm>
              <a:off x="1642373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认字识词</a:t>
              </a:r>
              <a:endParaRPr lang="zh-CN" altLang="en-US" sz="4800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3079F9C-733B-4C1D-972E-18C655342480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DBA24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67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505500" y="2733069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1"/>
              <a:endCxn id="1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0"/>
              <a:endCxn id="1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3618500" y="27284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1"/>
              <a:endCxn id="15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731287" y="1653070"/>
            <a:ext cx="16081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i="0" dirty="0" err="1" smtClean="0">
                <a:solidFill>
                  <a:srgbClr val="DBA245"/>
                </a:solidFill>
                <a:effectLst/>
                <a:latin typeface="arial" panose="020B0604020202020204" pitchFamily="34" charset="0"/>
              </a:rPr>
              <a:t>diào</a:t>
            </a:r>
            <a:endParaRPr lang="zh-CN" altLang="en-US" sz="5400" dirty="0">
              <a:solidFill>
                <a:srgbClr val="DBA245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4557" y="2879656"/>
            <a:ext cx="1801885" cy="1862048"/>
          </a:xfrm>
          <a:prstGeom prst="rect">
            <a:avLst/>
          </a:prstGeom>
          <a:solidFill>
            <a:srgbClr val="F39C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85003" y="1648402"/>
            <a:ext cx="14269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DBA245"/>
                </a:solidFill>
              </a:rPr>
              <a:t>lǒng</a:t>
            </a:r>
            <a:endParaRPr lang="zh-CN" altLang="en-US" sz="5400" dirty="0">
              <a:solidFill>
                <a:srgbClr val="DBA245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97556" y="2877377"/>
            <a:ext cx="1801885" cy="1862048"/>
          </a:xfrm>
          <a:prstGeom prst="rect">
            <a:avLst/>
          </a:prstGeom>
          <a:solidFill>
            <a:srgbClr val="F39C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拢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9679941" y="27284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3" name="矩形 22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24" name="直接连接符 23"/>
            <p:cNvCxnSpPr>
              <a:stCxn id="23" idx="1"/>
              <a:endCxn id="23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0"/>
              <a:endCxn id="23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9586730" y="1648402"/>
            <a:ext cx="22461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DBA245"/>
                </a:solidFill>
              </a:rPr>
              <a:t>zhuāng</a:t>
            </a:r>
            <a:endParaRPr lang="zh-CN" altLang="en-US" sz="5400" dirty="0">
              <a:solidFill>
                <a:srgbClr val="DBA245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58998" y="2874988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装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>
            <a:grpSpLocks noChangeAspect="1"/>
          </p:cNvGrpSpPr>
          <p:nvPr/>
        </p:nvGrpSpPr>
        <p:grpSpPr>
          <a:xfrm>
            <a:off x="6439941" y="2723733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9" name="矩形 28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30" name="直接连接符 29"/>
            <p:cNvCxnSpPr>
              <a:stCxn id="29" idx="1"/>
              <a:endCxn id="29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9" idx="0"/>
              <a:endCxn id="29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6747133" y="1643734"/>
            <a:ext cx="15456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DBA245"/>
                </a:solidFill>
              </a:rPr>
              <a:t>shuǎ</a:t>
            </a:r>
            <a:endParaRPr lang="zh-CN" altLang="en-US" sz="5400" dirty="0">
              <a:solidFill>
                <a:srgbClr val="DBA245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618997" y="2872709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耍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020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6" grpId="0"/>
      <p:bldP spid="27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1998642-47AD-4B7B-A649-EC18D7DE5B3C}"/>
              </a:ext>
            </a:extLst>
          </p:cNvPr>
          <p:cNvGrpSpPr/>
          <p:nvPr/>
        </p:nvGrpSpPr>
        <p:grpSpPr>
          <a:xfrm>
            <a:off x="698575" y="257618"/>
            <a:ext cx="10843722" cy="492443"/>
            <a:chOff x="-2655131" y="666013"/>
            <a:chExt cx="10843722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FCAA217-C482-4C62-B559-BE860132C727}"/>
                </a:ext>
              </a:extLst>
            </p:cNvPr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FEB3849-EED1-42CF-AC29-7DFB8D371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1961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mtClean="0">
                  <a:solidFill>
                    <a:srgbClr val="DBA245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3200" b="1" dirty="0">
                <a:solidFill>
                  <a:srgbClr val="DBA245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EEC0B01-B63D-41AB-BDA1-1F7668BBFF8A}"/>
                </a:ext>
              </a:extLst>
            </p:cNvPr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DBA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355946" y="26522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1"/>
              <a:endCxn id="1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0"/>
              <a:endCxn id="1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984541" y="1572202"/>
            <a:ext cx="9028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jìn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5002" y="28011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劲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6324625" y="2656869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18" name="直接连接符 17"/>
            <p:cNvCxnSpPr>
              <a:stCxn id="17" idx="1"/>
              <a:endCxn id="17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7" idx="0"/>
              <a:endCxn id="17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9564625" y="26522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1" name="矩形 20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22" name="直接连接符 21"/>
            <p:cNvCxnSpPr>
              <a:stCxn id="21" idx="1"/>
              <a:endCxn id="21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21" idx="0"/>
              <a:endCxn id="21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6918300" y="1576870"/>
            <a:ext cx="8723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jiǎ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03682" y="2803456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864604" y="1572202"/>
            <a:ext cx="15600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cháo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743681" y="28011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朝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>
            <a:grpSpLocks noChangeAspect="1"/>
          </p:cNvGrpSpPr>
          <p:nvPr/>
        </p:nvGrpSpPr>
        <p:grpSpPr>
          <a:xfrm>
            <a:off x="3211625" y="2652201"/>
            <a:ext cx="2160000" cy="2160000"/>
            <a:chOff x="6458856" y="522513"/>
            <a:chExt cx="1080000" cy="1080000"/>
          </a:xfrm>
          <a:solidFill>
            <a:srgbClr val="F39C32"/>
          </a:solidFill>
        </p:grpSpPr>
        <p:sp>
          <p:nvSpPr>
            <p:cNvPr id="29" name="矩形 28"/>
            <p:cNvSpPr>
              <a:spLocks noChangeAspect="1"/>
            </p:cNvSpPr>
            <p:nvPr/>
          </p:nvSpPr>
          <p:spPr>
            <a:xfrm>
              <a:off x="6458856" y="522513"/>
              <a:ext cx="1080000" cy="1080000"/>
            </a:xfrm>
            <a:prstGeom prst="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9C32"/>
                </a:solidFill>
              </a:endParaRPr>
            </a:p>
          </p:txBody>
        </p:sp>
        <p:cxnSp>
          <p:nvCxnSpPr>
            <p:cNvPr id="30" name="直接连接符 29"/>
            <p:cNvCxnSpPr>
              <a:stCxn id="29" idx="1"/>
              <a:endCxn id="29" idx="3"/>
            </p:cNvCxnSpPr>
            <p:nvPr/>
          </p:nvCxnSpPr>
          <p:spPr>
            <a:xfrm>
              <a:off x="6458856" y="1062513"/>
              <a:ext cx="1080000" cy="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9" idx="0"/>
              <a:endCxn id="29" idx="2"/>
            </p:cNvCxnSpPr>
            <p:nvPr/>
          </p:nvCxnSpPr>
          <p:spPr>
            <a:xfrm>
              <a:off x="6998856" y="522513"/>
              <a:ext cx="0" cy="1080000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3543887" y="1572202"/>
            <a:ext cx="14954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err="1">
                <a:solidFill>
                  <a:srgbClr val="F39C32"/>
                </a:solidFill>
              </a:rPr>
              <a:t>róng</a:t>
            </a:r>
            <a:endParaRPr lang="zh-CN" altLang="en-US" sz="5400" dirty="0">
              <a:solidFill>
                <a:srgbClr val="F39C32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390681" y="2801177"/>
            <a:ext cx="18018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绒</a:t>
            </a:r>
            <a:endParaRPr lang="en-US" altLang="zh-CN" sz="115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133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4" grpId="0"/>
      <p:bldP spid="25" grpId="0"/>
      <p:bldP spid="26" grpId="0"/>
      <p:bldP spid="27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小学二年级课件范本PPT《金色的草地》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5097</TotalTime>
  <Words>929</Words>
  <Application>Microsoft Office PowerPoint</Application>
  <PresentationFormat>自定义</PresentationFormat>
  <Paragraphs>160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24</vt:i4>
      </vt:variant>
    </vt:vector>
  </HeadingPairs>
  <TitlesOfParts>
    <vt:vector size="52" baseType="lpstr">
      <vt:lpstr>ITC Avant Garde Std Bk</vt:lpstr>
      <vt:lpstr>Lato Black</vt:lpstr>
      <vt:lpstr>LiHei Pro</vt:lpstr>
      <vt:lpstr>Microsoft JhengHei Light</vt:lpstr>
      <vt:lpstr>Open Sans Extrabold</vt:lpstr>
      <vt:lpstr>Signika</vt:lpstr>
      <vt:lpstr>等线</vt:lpstr>
      <vt:lpstr>等线 Light</vt:lpstr>
      <vt:lpstr>黑体</vt:lpstr>
      <vt:lpstr>华文新魏</vt:lpstr>
      <vt:lpstr>楷体</vt:lpstr>
      <vt:lpstr>迷你简汉真广标</vt:lpstr>
      <vt:lpstr>宋体</vt:lpstr>
      <vt:lpstr>微软雅黑</vt:lpstr>
      <vt:lpstr>arial</vt:lpstr>
      <vt:lpstr>arial</vt:lpstr>
      <vt:lpstr>Calibri</vt:lpstr>
      <vt:lpstr>Impact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Administrator</cp:lastModifiedBy>
  <cp:revision>3183</cp:revision>
  <dcterms:created xsi:type="dcterms:W3CDTF">2015-12-01T09:06:39Z</dcterms:created>
  <dcterms:modified xsi:type="dcterms:W3CDTF">2018-09-14T08:49:03Z</dcterms:modified>
</cp:coreProperties>
</file>